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92" r:id="rId2"/>
    <p:sldId id="293" r:id="rId3"/>
    <p:sldId id="294" r:id="rId4"/>
    <p:sldId id="295" r:id="rId5"/>
    <p:sldId id="300" r:id="rId6"/>
    <p:sldId id="296" r:id="rId7"/>
    <p:sldId id="298" r:id="rId8"/>
    <p:sldId id="299" r:id="rId9"/>
    <p:sldId id="301" r:id="rId10"/>
    <p:sldId id="283" r:id="rId11"/>
    <p:sldId id="284" r:id="rId12"/>
    <p:sldId id="285" r:id="rId13"/>
    <p:sldId id="290" r:id="rId14"/>
    <p:sldId id="289" r:id="rId15"/>
    <p:sldId id="260" r:id="rId16"/>
    <p:sldId id="286" r:id="rId17"/>
    <p:sldId id="287" r:id="rId18"/>
    <p:sldId id="259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1038" y="-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542851282518774"/>
          <c:y val="0.14188011717776425"/>
          <c:w val="0.39310839401225356"/>
          <c:h val="0.64292986156891874"/>
        </c:manualLayout>
      </c:layout>
      <c:radarChart>
        <c:radarStyle val="marker"/>
        <c:varyColors val="0"/>
        <c:ser>
          <c:idx val="0"/>
          <c:order val="0"/>
          <c:tx>
            <c:strRef>
              <c:f>Итог!$D$4</c:f>
              <c:strCache>
                <c:ptCount val="1"/>
                <c:pt idx="0">
                  <c:v>Сомооценка</c:v>
                </c:pt>
              </c:strCache>
            </c:strRef>
          </c:tx>
          <c:cat>
            <c:multiLvlStrRef>
              <c:f>Итог!$B$5:$C$10</c:f>
              <c:multiLvlStrCache>
                <c:ptCount val="6"/>
                <c:lvl>
                  <c:pt idx="0">
                    <c:v>Компетентность в области личностных качеств</c:v>
                  </c:pt>
                  <c:pt idx="1">
                    <c:v>Компетентность в области постановки целей и задач педагогической деятельности</c:v>
                  </c:pt>
                  <c:pt idx="2">
                    <c:v> Компетентность в области мотивации учебной деятельности</c:v>
                  </c:pt>
                  <c:pt idx="3">
                    <c:v>Компетентность в области обеспечения информационной основы деятельности</c:v>
                  </c:pt>
                  <c:pt idx="4">
                    <c:v>Компетентность в области разработки программы деятельности и принятия педагогических решений</c:v>
                  </c:pt>
                  <c:pt idx="5">
                    <c:v>Компетентность в области организации учебной деятельности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</c:lvl>
              </c:multiLvlStrCache>
            </c:multiLvlStrRef>
          </c:cat>
          <c:val>
            <c:numRef>
              <c:f>Итог!$D$5:$D$10</c:f>
              <c:numCache>
                <c:formatCode>0.00</c:formatCode>
                <c:ptCount val="6"/>
                <c:pt idx="0">
                  <c:v>4.25</c:v>
                </c:pt>
                <c:pt idx="1">
                  <c:v>4</c:v>
                </c:pt>
                <c:pt idx="2">
                  <c:v>4.16</c:v>
                </c:pt>
                <c:pt idx="3">
                  <c:v>4</c:v>
                </c:pt>
                <c:pt idx="4">
                  <c:v>4.1100000000000003</c:v>
                </c:pt>
                <c:pt idx="5">
                  <c:v>4.16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7C-4CEF-A644-14C2285D13D9}"/>
            </c:ext>
          </c:extLst>
        </c:ser>
        <c:ser>
          <c:idx val="1"/>
          <c:order val="1"/>
          <c:tx>
            <c:strRef>
              <c:f>Итог!$E$4</c:f>
              <c:strCache>
                <c:ptCount val="1"/>
                <c:pt idx="0">
                  <c:v>Экспертная оценка</c:v>
                </c:pt>
              </c:strCache>
            </c:strRef>
          </c:tx>
          <c:cat>
            <c:multiLvlStrRef>
              <c:f>Итог!$B$5:$C$10</c:f>
              <c:multiLvlStrCache>
                <c:ptCount val="6"/>
                <c:lvl>
                  <c:pt idx="0">
                    <c:v>Компетентность в области личностных качеств</c:v>
                  </c:pt>
                  <c:pt idx="1">
                    <c:v>Компетентность в области постановки целей и задач педагогической деятельности</c:v>
                  </c:pt>
                  <c:pt idx="2">
                    <c:v> Компетентность в области мотивации учебной деятельности</c:v>
                  </c:pt>
                  <c:pt idx="3">
                    <c:v>Компетентность в области обеспечения информационной основы деятельности</c:v>
                  </c:pt>
                  <c:pt idx="4">
                    <c:v>Компетентность в области разработки программы деятельности и принятия педагогических решений</c:v>
                  </c:pt>
                  <c:pt idx="5">
                    <c:v>Компетентность в области организации учебной деятельности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</c:lvl>
              </c:multiLvlStrCache>
            </c:multiLvlStrRef>
          </c:cat>
          <c:val>
            <c:numRef>
              <c:f>Итог!$E$5:$E$10</c:f>
              <c:numCache>
                <c:formatCode>0.00</c:formatCode>
                <c:ptCount val="6"/>
                <c:pt idx="0">
                  <c:v>4.3</c:v>
                </c:pt>
                <c:pt idx="1">
                  <c:v>4.0999999999999996</c:v>
                </c:pt>
                <c:pt idx="2">
                  <c:v>4.2</c:v>
                </c:pt>
                <c:pt idx="3">
                  <c:v>4</c:v>
                </c:pt>
                <c:pt idx="4">
                  <c:v>4.13</c:v>
                </c:pt>
                <c:pt idx="5">
                  <c:v>4.0999999999999996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27C-4CEF-A644-14C2285D1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866816"/>
        <c:axId val="110868352"/>
      </c:radarChart>
      <c:catAx>
        <c:axId val="110866816"/>
        <c:scaling>
          <c:orientation val="minMax"/>
        </c:scaling>
        <c:delete val="0"/>
        <c:axPos val="b"/>
        <c:majorGridlines/>
        <c:numFmt formatCode="0.00%" sourceLinked="0"/>
        <c:majorTickMark val="out"/>
        <c:minorTickMark val="none"/>
        <c:tickLblPos val="nextTo"/>
        <c:crossAx val="110868352"/>
        <c:crosses val="autoZero"/>
        <c:auto val="0"/>
        <c:lblAlgn val="ctr"/>
        <c:lblOffset val="100"/>
        <c:noMultiLvlLbl val="0"/>
      </c:catAx>
      <c:valAx>
        <c:axId val="110868352"/>
        <c:scaling>
          <c:orientation val="minMax"/>
        </c:scaling>
        <c:delete val="0"/>
        <c:axPos val="l"/>
        <c:majorGridlines/>
        <c:numFmt formatCode="0.00" sourceLinked="1"/>
        <c:majorTickMark val="cross"/>
        <c:minorTickMark val="none"/>
        <c:tickLblPos val="nextTo"/>
        <c:crossAx val="110866816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80664057166264624"/>
          <c:y val="3.0063134000141872E-3"/>
          <c:w val="0.19335942833735376"/>
          <c:h val="0.10872857109077581"/>
        </c:manualLayout>
      </c:layout>
      <c:overlay val="0"/>
      <c:spPr>
        <a:ln>
          <a:solidFill>
            <a:schemeClr val="accent1">
              <a:alpha val="65000"/>
            </a:schemeClr>
          </a:solidFill>
        </a:ln>
      </c:sp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13A956-E179-4636-A5E3-F0BCA5CDBA11}" type="doc">
      <dgm:prSet loTypeId="urn:microsoft.com/office/officeart/2005/8/layout/chevron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0E12650-6853-4C11-B91B-1021F5912070}">
      <dgm:prSet phldrT="[Текст]" phldr="1" custT="1"/>
      <dgm:spPr/>
      <dgm:t>
        <a:bodyPr/>
        <a:lstStyle/>
        <a:p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45FA01A7-D8B3-4FC3-9422-4996AB343241}" type="parTrans" cxnId="{AA5EBFA6-A4BE-47B6-8F08-ECCF75EAF19A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E0A66F48-2CEB-47C8-B36B-DF431A764C70}" type="sibTrans" cxnId="{AA5EBFA6-A4BE-47B6-8F08-ECCF75EAF19A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058199AA-9B91-4D12-B501-1A659F1B3506}">
      <dgm:prSet phldrT="[Текст]" custT="1"/>
      <dgm:spPr/>
      <dgm:t>
        <a:bodyPr/>
        <a:lstStyle/>
        <a:p>
          <a:r>
            <a:rPr lang="ru-RU" sz="2400" dirty="0" smtClean="0">
              <a:latin typeface="Arial" pitchFamily="34" charset="0"/>
              <a:cs typeface="Arial" pitchFamily="34" charset="0"/>
            </a:rPr>
            <a:t>экспертная оценка уровня выраженности каждой из компетентностей по </a:t>
          </a:r>
          <a:r>
            <a: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пятибалльной шкале</a:t>
          </a:r>
          <a:endParaRPr lang="ru-RU" sz="2400" b="1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3B477388-7A8B-4315-9FED-89563509937E}" type="parTrans" cxnId="{D5AA9F17-8CD4-4C84-8BAD-7510BCED3CA9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9594F4F6-13FC-49DD-A965-1B1BD4D3DA20}" type="sibTrans" cxnId="{D5AA9F17-8CD4-4C84-8BAD-7510BCED3CA9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C57A525D-ED7C-4EEC-9307-CF429C927414}">
      <dgm:prSet phldrT="[Текст]" phldr="1" custT="1"/>
      <dgm:spPr/>
      <dgm:t>
        <a:bodyPr/>
        <a:lstStyle/>
        <a:p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12FDC69D-798D-4EB1-AC91-9CB5E5426942}" type="parTrans" cxnId="{79BFF4DC-6C85-4AA3-868C-6FE104468FCF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FA3A0C49-19D8-4C62-A79B-35B35F42D944}" type="sibTrans" cxnId="{79BFF4DC-6C85-4AA3-868C-6FE104468FCF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9AA6424D-D4CA-45CB-BB26-0FC582BA084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Первая </a:t>
          </a:r>
          <a:r>
            <a:rPr lang="ru-RU" sz="2400" dirty="0" smtClean="0">
              <a:latin typeface="Arial" pitchFamily="34" charset="0"/>
              <a:cs typeface="Arial" pitchFamily="34" charset="0"/>
            </a:rPr>
            <a:t>квалификационная категория </a:t>
          </a:r>
          <a:r>
            <a: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от 3,3 до 4,29 </a:t>
          </a:r>
          <a:r>
            <a:rPr lang="ru-RU" sz="2400" dirty="0" smtClean="0">
              <a:latin typeface="Arial" pitchFamily="34" charset="0"/>
              <a:cs typeface="Arial" pitchFamily="34" charset="0"/>
            </a:rPr>
            <a:t>баллов</a:t>
          </a:r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23FAADFE-CBD3-4F6E-8011-73017709270B}" type="parTrans" cxnId="{94BAE243-DC8A-435C-BA69-30B53A346A99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BEB8155B-D8B3-4F9D-8F99-A4F27D4835EA}" type="sibTrans" cxnId="{94BAE243-DC8A-435C-BA69-30B53A346A99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0B9B333F-1A89-4008-AFD9-689407695D35}">
      <dgm:prSet phldrT="[Текст]" phldr="1" custT="1"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66EB5242-E149-4F62-B528-44CE71355BC4}" type="parTrans" cxnId="{EBADAAC9-6950-4AD4-902F-FF014E92C9A2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20970A98-B2E6-4870-8570-1D1EA2418C93}" type="sibTrans" cxnId="{EBADAAC9-6950-4AD4-902F-FF014E92C9A2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A7B72320-88BB-45C9-AC53-C77F970DC19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Высшая</a:t>
          </a:r>
          <a:r>
            <a:rPr lang="ru-RU" sz="2400" dirty="0" smtClean="0">
              <a:latin typeface="Arial" pitchFamily="34" charset="0"/>
              <a:cs typeface="Arial" pitchFamily="34" charset="0"/>
            </a:rPr>
            <a:t> квалификационная категория </a:t>
          </a:r>
          <a:r>
            <a: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от 4,3-х  до 5 </a:t>
          </a:r>
          <a:r>
            <a:rPr lang="ru-RU" sz="2400" dirty="0" smtClean="0">
              <a:latin typeface="Arial" pitchFamily="34" charset="0"/>
              <a:cs typeface="Arial" pitchFamily="34" charset="0"/>
            </a:rPr>
            <a:t>баллов</a:t>
          </a:r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2A2A81F1-8549-4F35-8761-D90FB1ADAF6C}" type="parTrans" cxnId="{674BDF8C-73DA-42F6-8A4C-54C30D9CE1FF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CC1EDB01-12FA-447F-9097-5CB34F9005F9}" type="sibTrans" cxnId="{674BDF8C-73DA-42F6-8A4C-54C30D9CE1FF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CED7CE64-1922-4AE8-8AEB-C50A00A563AA}">
      <dgm:prSet custT="1"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B9405396-18F2-4C0C-A895-C4918C42B68F}" type="parTrans" cxnId="{E290E6DE-E359-4414-A56B-EA5B8A8ADE7B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BF8D417E-FC4F-4531-80C7-B55C801C293B}" type="sibTrans" cxnId="{E290E6DE-E359-4414-A56B-EA5B8A8ADE7B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C550D161-27D7-440A-B3C5-119F68DF2DC0}">
      <dgm:prSet custT="1"/>
      <dgm:spPr/>
      <dgm:t>
        <a:bodyPr/>
        <a:lstStyle/>
        <a:p>
          <a:r>
            <a:rPr lang="ru-RU" sz="2400" dirty="0" smtClean="0">
              <a:latin typeface="Arial" pitchFamily="34" charset="0"/>
              <a:cs typeface="Arial" pitchFamily="34" charset="0"/>
            </a:rPr>
            <a:t>Объединенная лепестковая диаграмма </a:t>
          </a:r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8FBE8694-52AB-4935-9485-BCCA48BDC134}" type="parTrans" cxnId="{5FC93420-7E12-460D-B027-2A3EC28CA0FA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383F4658-1121-461D-AB20-CACABFD6ED60}" type="sibTrans" cxnId="{5FC93420-7E12-460D-B027-2A3EC28CA0FA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E874615E-F74F-48C3-8CCD-2B476DC74D15}">
      <dgm:prSet custT="1"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42160745-91C4-43FA-9ADE-8930AF617D31}" type="parTrans" cxnId="{CB3BB86E-0B53-4868-8D81-87A0453FFCE0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A058D390-5434-4628-BCF7-646E4F0A1831}" type="sibTrans" cxnId="{CB3BB86E-0B53-4868-8D81-87A0453FFCE0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DF66425A-1BDE-487D-9D9A-756CF335F583}">
      <dgm:prSet custT="1"/>
      <dgm:spPr/>
      <dgm:t>
        <a:bodyPr/>
        <a:lstStyle/>
        <a:p>
          <a:r>
            <a:rPr lang="ru-RU" sz="2400" dirty="0" smtClean="0">
              <a:latin typeface="Arial" pitchFamily="34" charset="0"/>
              <a:cs typeface="Arial" pitchFamily="34" charset="0"/>
            </a:rPr>
            <a:t>экспертное заключение</a:t>
          </a:r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F5E66225-925F-4EFD-A5B7-24B6062EF00E}" type="parTrans" cxnId="{038AC255-F817-4848-A68D-2A21FA800474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E6C74AAD-CAF8-4341-8357-40023291FA1C}" type="sibTrans" cxnId="{038AC255-F817-4848-A68D-2A21FA800474}">
      <dgm:prSet/>
      <dgm:spPr/>
      <dgm:t>
        <a:bodyPr/>
        <a:lstStyle/>
        <a:p>
          <a:endParaRPr lang="ru-RU" sz="2400">
            <a:latin typeface="Arial" pitchFamily="34" charset="0"/>
            <a:cs typeface="Arial" pitchFamily="34" charset="0"/>
          </a:endParaRPr>
        </a:p>
      </dgm:t>
    </dgm:pt>
    <dgm:pt modelId="{B0F1248F-8081-4894-B1E1-0896018D326B}" type="pres">
      <dgm:prSet presAssocID="{9113A956-E179-4636-A5E3-F0BCA5CDBA1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8D1109-362E-43B9-819F-E9AB759A7E28}" type="pres">
      <dgm:prSet presAssocID="{60E12650-6853-4C11-B91B-1021F5912070}" presName="composite" presStyleCnt="0"/>
      <dgm:spPr/>
      <dgm:t>
        <a:bodyPr/>
        <a:lstStyle/>
        <a:p>
          <a:endParaRPr lang="ru-RU"/>
        </a:p>
      </dgm:t>
    </dgm:pt>
    <dgm:pt modelId="{6B19EB33-2574-4F2F-A1E3-891AECC298F3}" type="pres">
      <dgm:prSet presAssocID="{60E12650-6853-4C11-B91B-1021F5912070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B2CD47-4958-4213-968F-C2B9146F0A0F}" type="pres">
      <dgm:prSet presAssocID="{60E12650-6853-4C11-B91B-1021F5912070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1E3BB-4665-430C-8A73-11CF5C032E88}" type="pres">
      <dgm:prSet presAssocID="{E0A66F48-2CEB-47C8-B36B-DF431A764C70}" presName="sp" presStyleCnt="0"/>
      <dgm:spPr/>
      <dgm:t>
        <a:bodyPr/>
        <a:lstStyle/>
        <a:p>
          <a:endParaRPr lang="ru-RU"/>
        </a:p>
      </dgm:t>
    </dgm:pt>
    <dgm:pt modelId="{31A9AC44-00DB-407E-BEEA-1D57AE0080C9}" type="pres">
      <dgm:prSet presAssocID="{C57A525D-ED7C-4EEC-9307-CF429C927414}" presName="composite" presStyleCnt="0"/>
      <dgm:spPr/>
      <dgm:t>
        <a:bodyPr/>
        <a:lstStyle/>
        <a:p>
          <a:endParaRPr lang="ru-RU"/>
        </a:p>
      </dgm:t>
    </dgm:pt>
    <dgm:pt modelId="{31A15FB4-4A06-4C2D-BEB4-DA6A7FE28D62}" type="pres">
      <dgm:prSet presAssocID="{C57A525D-ED7C-4EEC-9307-CF429C927414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C914B-EC30-4B17-A6D9-75F6A263EC61}" type="pres">
      <dgm:prSet presAssocID="{C57A525D-ED7C-4EEC-9307-CF429C927414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5CAADE-9B78-4509-ACEF-ADF51FED643B}" type="pres">
      <dgm:prSet presAssocID="{FA3A0C49-19D8-4C62-A79B-35B35F42D944}" presName="sp" presStyleCnt="0"/>
      <dgm:spPr/>
      <dgm:t>
        <a:bodyPr/>
        <a:lstStyle/>
        <a:p>
          <a:endParaRPr lang="ru-RU"/>
        </a:p>
      </dgm:t>
    </dgm:pt>
    <dgm:pt modelId="{07F95220-5C8D-4209-94EB-CCD3DA61D67B}" type="pres">
      <dgm:prSet presAssocID="{0B9B333F-1A89-4008-AFD9-689407695D35}" presName="composite" presStyleCnt="0"/>
      <dgm:spPr/>
      <dgm:t>
        <a:bodyPr/>
        <a:lstStyle/>
        <a:p>
          <a:endParaRPr lang="ru-RU"/>
        </a:p>
      </dgm:t>
    </dgm:pt>
    <dgm:pt modelId="{6B214C1C-AAAE-40FF-8209-56A2DDA15526}" type="pres">
      <dgm:prSet presAssocID="{0B9B333F-1A89-4008-AFD9-689407695D3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62EC5D-1F6F-4E68-9FFC-FE6586562E58}" type="pres">
      <dgm:prSet presAssocID="{0B9B333F-1A89-4008-AFD9-689407695D3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2DA2D8-F449-41F1-ACC9-C433554A8D9A}" type="pres">
      <dgm:prSet presAssocID="{20970A98-B2E6-4870-8570-1D1EA2418C93}" presName="sp" presStyleCnt="0"/>
      <dgm:spPr/>
      <dgm:t>
        <a:bodyPr/>
        <a:lstStyle/>
        <a:p>
          <a:endParaRPr lang="ru-RU"/>
        </a:p>
      </dgm:t>
    </dgm:pt>
    <dgm:pt modelId="{D6D4A2C9-C63D-4DBC-9CDC-CAF763952D16}" type="pres">
      <dgm:prSet presAssocID="{CED7CE64-1922-4AE8-8AEB-C50A00A563AA}" presName="composite" presStyleCnt="0"/>
      <dgm:spPr/>
      <dgm:t>
        <a:bodyPr/>
        <a:lstStyle/>
        <a:p>
          <a:endParaRPr lang="ru-RU"/>
        </a:p>
      </dgm:t>
    </dgm:pt>
    <dgm:pt modelId="{26E8F5B3-BA6E-4E70-9332-B7BD51E62B9B}" type="pres">
      <dgm:prSet presAssocID="{CED7CE64-1922-4AE8-8AEB-C50A00A563A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D3D27-DAA9-4BCD-838A-46F152B8C577}" type="pres">
      <dgm:prSet presAssocID="{CED7CE64-1922-4AE8-8AEB-C50A00A563AA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580B7-6456-496E-9C46-B70969D27FB6}" type="pres">
      <dgm:prSet presAssocID="{BF8D417E-FC4F-4531-80C7-B55C801C293B}" presName="sp" presStyleCnt="0"/>
      <dgm:spPr/>
      <dgm:t>
        <a:bodyPr/>
        <a:lstStyle/>
        <a:p>
          <a:endParaRPr lang="ru-RU"/>
        </a:p>
      </dgm:t>
    </dgm:pt>
    <dgm:pt modelId="{11CD465D-04FA-4747-8035-473027594740}" type="pres">
      <dgm:prSet presAssocID="{E874615E-F74F-48C3-8CCD-2B476DC74D15}" presName="composite" presStyleCnt="0"/>
      <dgm:spPr/>
      <dgm:t>
        <a:bodyPr/>
        <a:lstStyle/>
        <a:p>
          <a:endParaRPr lang="ru-RU"/>
        </a:p>
      </dgm:t>
    </dgm:pt>
    <dgm:pt modelId="{5BEAFB6D-EBAE-43F6-8EBC-861195FC08F8}" type="pres">
      <dgm:prSet presAssocID="{E874615E-F74F-48C3-8CCD-2B476DC74D15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541513-1285-43F9-BA6A-5893919C1F8D}" type="pres">
      <dgm:prSet presAssocID="{E874615E-F74F-48C3-8CCD-2B476DC74D15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628FA2-3EFC-4E6E-B04B-0668EF88485A}" type="presOf" srcId="{DF66425A-1BDE-487D-9D9A-756CF335F583}" destId="{7F541513-1285-43F9-BA6A-5893919C1F8D}" srcOrd="0" destOrd="0" presId="urn:microsoft.com/office/officeart/2005/8/layout/chevron2"/>
    <dgm:cxn modelId="{79BFF4DC-6C85-4AA3-868C-6FE104468FCF}" srcId="{9113A956-E179-4636-A5E3-F0BCA5CDBA11}" destId="{C57A525D-ED7C-4EEC-9307-CF429C927414}" srcOrd="1" destOrd="0" parTransId="{12FDC69D-798D-4EB1-AC91-9CB5E5426942}" sibTransId="{FA3A0C49-19D8-4C62-A79B-35B35F42D944}"/>
    <dgm:cxn modelId="{519F813A-00A4-4A55-B6AB-03FB0052A739}" type="presOf" srcId="{0B9B333F-1A89-4008-AFD9-689407695D35}" destId="{6B214C1C-AAAE-40FF-8209-56A2DDA15526}" srcOrd="0" destOrd="0" presId="urn:microsoft.com/office/officeart/2005/8/layout/chevron2"/>
    <dgm:cxn modelId="{AA5EBFA6-A4BE-47B6-8F08-ECCF75EAF19A}" srcId="{9113A956-E179-4636-A5E3-F0BCA5CDBA11}" destId="{60E12650-6853-4C11-B91B-1021F5912070}" srcOrd="0" destOrd="0" parTransId="{45FA01A7-D8B3-4FC3-9422-4996AB343241}" sibTransId="{E0A66F48-2CEB-47C8-B36B-DF431A764C70}"/>
    <dgm:cxn modelId="{EBADAAC9-6950-4AD4-902F-FF014E92C9A2}" srcId="{9113A956-E179-4636-A5E3-F0BCA5CDBA11}" destId="{0B9B333F-1A89-4008-AFD9-689407695D35}" srcOrd="2" destOrd="0" parTransId="{66EB5242-E149-4F62-B528-44CE71355BC4}" sibTransId="{20970A98-B2E6-4870-8570-1D1EA2418C93}"/>
    <dgm:cxn modelId="{4B427696-2635-4F48-9E34-913211FC31ED}" type="presOf" srcId="{CED7CE64-1922-4AE8-8AEB-C50A00A563AA}" destId="{26E8F5B3-BA6E-4E70-9332-B7BD51E62B9B}" srcOrd="0" destOrd="0" presId="urn:microsoft.com/office/officeart/2005/8/layout/chevron2"/>
    <dgm:cxn modelId="{038AC255-F817-4848-A68D-2A21FA800474}" srcId="{E874615E-F74F-48C3-8CCD-2B476DC74D15}" destId="{DF66425A-1BDE-487D-9D9A-756CF335F583}" srcOrd="0" destOrd="0" parTransId="{F5E66225-925F-4EFD-A5B7-24B6062EF00E}" sibTransId="{E6C74AAD-CAF8-4341-8357-40023291FA1C}"/>
    <dgm:cxn modelId="{D5AA9F17-8CD4-4C84-8BAD-7510BCED3CA9}" srcId="{60E12650-6853-4C11-B91B-1021F5912070}" destId="{058199AA-9B91-4D12-B501-1A659F1B3506}" srcOrd="0" destOrd="0" parTransId="{3B477388-7A8B-4315-9FED-89563509937E}" sibTransId="{9594F4F6-13FC-49DD-A965-1B1BD4D3DA20}"/>
    <dgm:cxn modelId="{5FC93420-7E12-460D-B027-2A3EC28CA0FA}" srcId="{CED7CE64-1922-4AE8-8AEB-C50A00A563AA}" destId="{C550D161-27D7-440A-B3C5-119F68DF2DC0}" srcOrd="0" destOrd="0" parTransId="{8FBE8694-52AB-4935-9485-BCCA48BDC134}" sibTransId="{383F4658-1121-461D-AB20-CACABFD6ED60}"/>
    <dgm:cxn modelId="{61633018-37B2-431B-9F59-B922049B4D0D}" type="presOf" srcId="{C57A525D-ED7C-4EEC-9307-CF429C927414}" destId="{31A15FB4-4A06-4C2D-BEB4-DA6A7FE28D62}" srcOrd="0" destOrd="0" presId="urn:microsoft.com/office/officeart/2005/8/layout/chevron2"/>
    <dgm:cxn modelId="{EBE467FB-4BB4-4744-BF60-2EEE2CAB5B68}" type="presOf" srcId="{9AA6424D-D4CA-45CB-BB26-0FC582BA084C}" destId="{A65C914B-EC30-4B17-A6D9-75F6A263EC61}" srcOrd="0" destOrd="0" presId="urn:microsoft.com/office/officeart/2005/8/layout/chevron2"/>
    <dgm:cxn modelId="{0C7FAA28-29FB-491C-BB94-07E6AB472E12}" type="presOf" srcId="{058199AA-9B91-4D12-B501-1A659F1B3506}" destId="{CAB2CD47-4958-4213-968F-C2B9146F0A0F}" srcOrd="0" destOrd="0" presId="urn:microsoft.com/office/officeart/2005/8/layout/chevron2"/>
    <dgm:cxn modelId="{DB93B7E2-4EE4-4B66-9400-90A5A7B5F909}" type="presOf" srcId="{E874615E-F74F-48C3-8CCD-2B476DC74D15}" destId="{5BEAFB6D-EBAE-43F6-8EBC-861195FC08F8}" srcOrd="0" destOrd="0" presId="urn:microsoft.com/office/officeart/2005/8/layout/chevron2"/>
    <dgm:cxn modelId="{674BDF8C-73DA-42F6-8A4C-54C30D9CE1FF}" srcId="{0B9B333F-1A89-4008-AFD9-689407695D35}" destId="{A7B72320-88BB-45C9-AC53-C77F970DC196}" srcOrd="0" destOrd="0" parTransId="{2A2A81F1-8549-4F35-8761-D90FB1ADAF6C}" sibTransId="{CC1EDB01-12FA-447F-9097-5CB34F9005F9}"/>
    <dgm:cxn modelId="{CB3BB86E-0B53-4868-8D81-87A0453FFCE0}" srcId="{9113A956-E179-4636-A5E3-F0BCA5CDBA11}" destId="{E874615E-F74F-48C3-8CCD-2B476DC74D15}" srcOrd="4" destOrd="0" parTransId="{42160745-91C4-43FA-9ADE-8930AF617D31}" sibTransId="{A058D390-5434-4628-BCF7-646E4F0A1831}"/>
    <dgm:cxn modelId="{0C5F8919-C9BC-4A97-9597-907340E8D540}" type="presOf" srcId="{9113A956-E179-4636-A5E3-F0BCA5CDBA11}" destId="{B0F1248F-8081-4894-B1E1-0896018D326B}" srcOrd="0" destOrd="0" presId="urn:microsoft.com/office/officeart/2005/8/layout/chevron2"/>
    <dgm:cxn modelId="{E290E6DE-E359-4414-A56B-EA5B8A8ADE7B}" srcId="{9113A956-E179-4636-A5E3-F0BCA5CDBA11}" destId="{CED7CE64-1922-4AE8-8AEB-C50A00A563AA}" srcOrd="3" destOrd="0" parTransId="{B9405396-18F2-4C0C-A895-C4918C42B68F}" sibTransId="{BF8D417E-FC4F-4531-80C7-B55C801C293B}"/>
    <dgm:cxn modelId="{94BAE243-DC8A-435C-BA69-30B53A346A99}" srcId="{C57A525D-ED7C-4EEC-9307-CF429C927414}" destId="{9AA6424D-D4CA-45CB-BB26-0FC582BA084C}" srcOrd="0" destOrd="0" parTransId="{23FAADFE-CBD3-4F6E-8011-73017709270B}" sibTransId="{BEB8155B-D8B3-4F9D-8F99-A4F27D4835EA}"/>
    <dgm:cxn modelId="{EADFDCD1-2057-48B3-A560-7ACFFAF3B8EF}" type="presOf" srcId="{60E12650-6853-4C11-B91B-1021F5912070}" destId="{6B19EB33-2574-4F2F-A1E3-891AECC298F3}" srcOrd="0" destOrd="0" presId="urn:microsoft.com/office/officeart/2005/8/layout/chevron2"/>
    <dgm:cxn modelId="{FB96DD54-12A3-4312-A815-F66116989A40}" type="presOf" srcId="{A7B72320-88BB-45C9-AC53-C77F970DC196}" destId="{8262EC5D-1F6F-4E68-9FFC-FE6586562E58}" srcOrd="0" destOrd="0" presId="urn:microsoft.com/office/officeart/2005/8/layout/chevron2"/>
    <dgm:cxn modelId="{BFB43B6A-B130-4C50-A3DD-7983459AA77E}" type="presOf" srcId="{C550D161-27D7-440A-B3C5-119F68DF2DC0}" destId="{C34D3D27-DAA9-4BCD-838A-46F152B8C577}" srcOrd="0" destOrd="0" presId="urn:microsoft.com/office/officeart/2005/8/layout/chevron2"/>
    <dgm:cxn modelId="{711C2F1B-7A8E-4674-A838-C221500A6238}" type="presParOf" srcId="{B0F1248F-8081-4894-B1E1-0896018D326B}" destId="{EC8D1109-362E-43B9-819F-E9AB759A7E28}" srcOrd="0" destOrd="0" presId="urn:microsoft.com/office/officeart/2005/8/layout/chevron2"/>
    <dgm:cxn modelId="{38C5F89F-51D8-4616-98B0-98BB4BB78C14}" type="presParOf" srcId="{EC8D1109-362E-43B9-819F-E9AB759A7E28}" destId="{6B19EB33-2574-4F2F-A1E3-891AECC298F3}" srcOrd="0" destOrd="0" presId="urn:microsoft.com/office/officeart/2005/8/layout/chevron2"/>
    <dgm:cxn modelId="{EF08487A-DFDC-4443-98B8-03FFC8E355FD}" type="presParOf" srcId="{EC8D1109-362E-43B9-819F-E9AB759A7E28}" destId="{CAB2CD47-4958-4213-968F-C2B9146F0A0F}" srcOrd="1" destOrd="0" presId="urn:microsoft.com/office/officeart/2005/8/layout/chevron2"/>
    <dgm:cxn modelId="{FA4335E1-F22A-4044-9E3F-4327BC46DAC5}" type="presParOf" srcId="{B0F1248F-8081-4894-B1E1-0896018D326B}" destId="{BA11E3BB-4665-430C-8A73-11CF5C032E88}" srcOrd="1" destOrd="0" presId="urn:microsoft.com/office/officeart/2005/8/layout/chevron2"/>
    <dgm:cxn modelId="{511A679E-E036-4DD4-BE83-8774F3B311F4}" type="presParOf" srcId="{B0F1248F-8081-4894-B1E1-0896018D326B}" destId="{31A9AC44-00DB-407E-BEEA-1D57AE0080C9}" srcOrd="2" destOrd="0" presId="urn:microsoft.com/office/officeart/2005/8/layout/chevron2"/>
    <dgm:cxn modelId="{E21E4962-187B-4E39-9CD6-2752929F60CB}" type="presParOf" srcId="{31A9AC44-00DB-407E-BEEA-1D57AE0080C9}" destId="{31A15FB4-4A06-4C2D-BEB4-DA6A7FE28D62}" srcOrd="0" destOrd="0" presId="urn:microsoft.com/office/officeart/2005/8/layout/chevron2"/>
    <dgm:cxn modelId="{E74C4A23-1BE8-4AC9-8587-103CAA5BB7E2}" type="presParOf" srcId="{31A9AC44-00DB-407E-BEEA-1D57AE0080C9}" destId="{A65C914B-EC30-4B17-A6D9-75F6A263EC61}" srcOrd="1" destOrd="0" presId="urn:microsoft.com/office/officeart/2005/8/layout/chevron2"/>
    <dgm:cxn modelId="{DF62B3E8-1932-4751-8172-B48A35384F93}" type="presParOf" srcId="{B0F1248F-8081-4894-B1E1-0896018D326B}" destId="{FF5CAADE-9B78-4509-ACEF-ADF51FED643B}" srcOrd="3" destOrd="0" presId="urn:microsoft.com/office/officeart/2005/8/layout/chevron2"/>
    <dgm:cxn modelId="{2E54D725-B570-4AC3-B6FF-B17831D6FC3B}" type="presParOf" srcId="{B0F1248F-8081-4894-B1E1-0896018D326B}" destId="{07F95220-5C8D-4209-94EB-CCD3DA61D67B}" srcOrd="4" destOrd="0" presId="urn:microsoft.com/office/officeart/2005/8/layout/chevron2"/>
    <dgm:cxn modelId="{65708D53-7E5F-48E8-B394-55324E9C320A}" type="presParOf" srcId="{07F95220-5C8D-4209-94EB-CCD3DA61D67B}" destId="{6B214C1C-AAAE-40FF-8209-56A2DDA15526}" srcOrd="0" destOrd="0" presId="urn:microsoft.com/office/officeart/2005/8/layout/chevron2"/>
    <dgm:cxn modelId="{CD04249D-EA34-4273-A197-0B0ACF605026}" type="presParOf" srcId="{07F95220-5C8D-4209-94EB-CCD3DA61D67B}" destId="{8262EC5D-1F6F-4E68-9FFC-FE6586562E58}" srcOrd="1" destOrd="0" presId="urn:microsoft.com/office/officeart/2005/8/layout/chevron2"/>
    <dgm:cxn modelId="{C1C36A29-E995-4196-B269-06C082C76369}" type="presParOf" srcId="{B0F1248F-8081-4894-B1E1-0896018D326B}" destId="{A82DA2D8-F449-41F1-ACC9-C433554A8D9A}" srcOrd="5" destOrd="0" presId="urn:microsoft.com/office/officeart/2005/8/layout/chevron2"/>
    <dgm:cxn modelId="{2A547106-F96D-49B4-A259-DEF791A2214E}" type="presParOf" srcId="{B0F1248F-8081-4894-B1E1-0896018D326B}" destId="{D6D4A2C9-C63D-4DBC-9CDC-CAF763952D16}" srcOrd="6" destOrd="0" presId="urn:microsoft.com/office/officeart/2005/8/layout/chevron2"/>
    <dgm:cxn modelId="{3E036BCE-5A7D-4F7A-8DA1-934C873A4625}" type="presParOf" srcId="{D6D4A2C9-C63D-4DBC-9CDC-CAF763952D16}" destId="{26E8F5B3-BA6E-4E70-9332-B7BD51E62B9B}" srcOrd="0" destOrd="0" presId="urn:microsoft.com/office/officeart/2005/8/layout/chevron2"/>
    <dgm:cxn modelId="{8AE5CAF0-1966-4B51-A0B2-E77F223471A6}" type="presParOf" srcId="{D6D4A2C9-C63D-4DBC-9CDC-CAF763952D16}" destId="{C34D3D27-DAA9-4BCD-838A-46F152B8C577}" srcOrd="1" destOrd="0" presId="urn:microsoft.com/office/officeart/2005/8/layout/chevron2"/>
    <dgm:cxn modelId="{0BD3798F-12C7-4195-ACA2-995786C89475}" type="presParOf" srcId="{B0F1248F-8081-4894-B1E1-0896018D326B}" destId="{F01580B7-6456-496E-9C46-B70969D27FB6}" srcOrd="7" destOrd="0" presId="urn:microsoft.com/office/officeart/2005/8/layout/chevron2"/>
    <dgm:cxn modelId="{80B692D0-E824-4A96-BE58-B28B3BF24227}" type="presParOf" srcId="{B0F1248F-8081-4894-B1E1-0896018D326B}" destId="{11CD465D-04FA-4747-8035-473027594740}" srcOrd="8" destOrd="0" presId="urn:microsoft.com/office/officeart/2005/8/layout/chevron2"/>
    <dgm:cxn modelId="{76295056-BC41-4AB4-902C-7B5D89BE023B}" type="presParOf" srcId="{11CD465D-04FA-4747-8035-473027594740}" destId="{5BEAFB6D-EBAE-43F6-8EBC-861195FC08F8}" srcOrd="0" destOrd="0" presId="urn:microsoft.com/office/officeart/2005/8/layout/chevron2"/>
    <dgm:cxn modelId="{E242D201-FC6A-4EEE-B18E-4BDB4CB6E5CD}" type="presParOf" srcId="{11CD465D-04FA-4747-8035-473027594740}" destId="{7F541513-1285-43F9-BA6A-5893919C1F8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9EB33-2574-4F2F-A1E3-891AECC298F3}">
      <dsp:nvSpPr>
        <dsp:cNvPr id="0" name=""/>
        <dsp:cNvSpPr/>
      </dsp:nvSpPr>
      <dsp:spPr>
        <a:xfrm rot="5400000">
          <a:off x="-182060" y="187546"/>
          <a:ext cx="1213737" cy="849616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430293"/>
        <a:ext cx="849616" cy="364121"/>
      </dsp:txXfrm>
    </dsp:sp>
    <dsp:sp modelId="{CAB2CD47-4958-4213-968F-C2B9146F0A0F}">
      <dsp:nvSpPr>
        <dsp:cNvPr id="0" name=""/>
        <dsp:cNvSpPr/>
      </dsp:nvSpPr>
      <dsp:spPr>
        <a:xfrm rot="5400000">
          <a:off x="4494839" y="-3639737"/>
          <a:ext cx="788929" cy="80793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экспертная оценка уровня выраженности каждой из компетентностей по </a:t>
          </a:r>
          <a:r>
            <a:rPr lang="ru-RU" sz="2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пятибалльной шкале</a:t>
          </a:r>
          <a:endParaRPr lang="ru-RU" sz="2400" b="1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 rot="-5400000">
        <a:off x="849616" y="43998"/>
        <a:ext cx="8040863" cy="711905"/>
      </dsp:txXfrm>
    </dsp:sp>
    <dsp:sp modelId="{31A15FB4-4A06-4C2D-BEB4-DA6A7FE28D62}">
      <dsp:nvSpPr>
        <dsp:cNvPr id="0" name=""/>
        <dsp:cNvSpPr/>
      </dsp:nvSpPr>
      <dsp:spPr>
        <a:xfrm rot="5400000">
          <a:off x="-182060" y="1285525"/>
          <a:ext cx="1213737" cy="849616"/>
        </a:xfrm>
        <a:prstGeom prst="chevron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1528272"/>
        <a:ext cx="849616" cy="364121"/>
      </dsp:txXfrm>
    </dsp:sp>
    <dsp:sp modelId="{A65C914B-EC30-4B17-A6D9-75F6A263EC61}">
      <dsp:nvSpPr>
        <dsp:cNvPr id="0" name=""/>
        <dsp:cNvSpPr/>
      </dsp:nvSpPr>
      <dsp:spPr>
        <a:xfrm rot="5400000">
          <a:off x="4494839" y="-2541758"/>
          <a:ext cx="788929" cy="80793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Первая </a:t>
          </a:r>
          <a:r>
            <a:rPr lang="ru-RU" sz="2400" kern="1200" dirty="0" smtClean="0">
              <a:latin typeface="Arial" pitchFamily="34" charset="0"/>
              <a:cs typeface="Arial" pitchFamily="34" charset="0"/>
            </a:rPr>
            <a:t>квалификационная категория </a:t>
          </a:r>
          <a:r>
            <a:rPr lang="ru-RU" sz="2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от 3,3 до 4,29 </a:t>
          </a:r>
          <a:r>
            <a:rPr lang="ru-RU" sz="2400" kern="1200" dirty="0" smtClean="0">
              <a:latin typeface="Arial" pitchFamily="34" charset="0"/>
              <a:cs typeface="Arial" pitchFamily="34" charset="0"/>
            </a:rPr>
            <a:t>баллов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849616" y="1141977"/>
        <a:ext cx="8040863" cy="711905"/>
      </dsp:txXfrm>
    </dsp:sp>
    <dsp:sp modelId="{6B214C1C-AAAE-40FF-8209-56A2DDA15526}">
      <dsp:nvSpPr>
        <dsp:cNvPr id="0" name=""/>
        <dsp:cNvSpPr/>
      </dsp:nvSpPr>
      <dsp:spPr>
        <a:xfrm rot="5400000">
          <a:off x="-182060" y="2383503"/>
          <a:ext cx="1213737" cy="849616"/>
        </a:xfrm>
        <a:prstGeom prst="chevron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Arial" pitchFamily="34" charset="0"/>
            <a:cs typeface="Arial" pitchFamily="34" charset="0"/>
          </a:endParaRPr>
        </a:p>
      </dsp:txBody>
      <dsp:txXfrm rot="-5400000">
        <a:off x="1" y="2626250"/>
        <a:ext cx="849616" cy="364121"/>
      </dsp:txXfrm>
    </dsp:sp>
    <dsp:sp modelId="{8262EC5D-1F6F-4E68-9FFC-FE6586562E58}">
      <dsp:nvSpPr>
        <dsp:cNvPr id="0" name=""/>
        <dsp:cNvSpPr/>
      </dsp:nvSpPr>
      <dsp:spPr>
        <a:xfrm rot="5400000">
          <a:off x="4494839" y="-1443779"/>
          <a:ext cx="788929" cy="80793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Высшая</a:t>
          </a:r>
          <a:r>
            <a:rPr lang="ru-RU" sz="2400" kern="1200" dirty="0" smtClean="0">
              <a:latin typeface="Arial" pitchFamily="34" charset="0"/>
              <a:cs typeface="Arial" pitchFamily="34" charset="0"/>
            </a:rPr>
            <a:t> квалификационная категория </a:t>
          </a:r>
          <a:r>
            <a:rPr lang="ru-RU" sz="2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от 4,3-х  до 5 </a:t>
          </a:r>
          <a:r>
            <a:rPr lang="ru-RU" sz="2400" kern="1200" dirty="0" smtClean="0">
              <a:latin typeface="Arial" pitchFamily="34" charset="0"/>
              <a:cs typeface="Arial" pitchFamily="34" charset="0"/>
            </a:rPr>
            <a:t>баллов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849616" y="2239956"/>
        <a:ext cx="8040863" cy="711905"/>
      </dsp:txXfrm>
    </dsp:sp>
    <dsp:sp modelId="{26E8F5B3-BA6E-4E70-9332-B7BD51E62B9B}">
      <dsp:nvSpPr>
        <dsp:cNvPr id="0" name=""/>
        <dsp:cNvSpPr/>
      </dsp:nvSpPr>
      <dsp:spPr>
        <a:xfrm rot="5400000">
          <a:off x="-182060" y="3481482"/>
          <a:ext cx="1213737" cy="849616"/>
        </a:xfrm>
        <a:prstGeom prst="chevron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Arial" pitchFamily="34" charset="0"/>
            <a:cs typeface="Arial" pitchFamily="34" charset="0"/>
          </a:endParaRPr>
        </a:p>
      </dsp:txBody>
      <dsp:txXfrm rot="-5400000">
        <a:off x="1" y="3724229"/>
        <a:ext cx="849616" cy="364121"/>
      </dsp:txXfrm>
    </dsp:sp>
    <dsp:sp modelId="{C34D3D27-DAA9-4BCD-838A-46F152B8C577}">
      <dsp:nvSpPr>
        <dsp:cNvPr id="0" name=""/>
        <dsp:cNvSpPr/>
      </dsp:nvSpPr>
      <dsp:spPr>
        <a:xfrm rot="5400000">
          <a:off x="4494839" y="-345801"/>
          <a:ext cx="788929" cy="80793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Объединенная лепестковая диаграмма 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849616" y="3337934"/>
        <a:ext cx="8040863" cy="711905"/>
      </dsp:txXfrm>
    </dsp:sp>
    <dsp:sp modelId="{5BEAFB6D-EBAE-43F6-8EBC-861195FC08F8}">
      <dsp:nvSpPr>
        <dsp:cNvPr id="0" name=""/>
        <dsp:cNvSpPr/>
      </dsp:nvSpPr>
      <dsp:spPr>
        <a:xfrm rot="5400000">
          <a:off x="-182060" y="4579460"/>
          <a:ext cx="1213737" cy="849616"/>
        </a:xfrm>
        <a:prstGeom prst="chevron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Arial" pitchFamily="34" charset="0"/>
            <a:cs typeface="Arial" pitchFamily="34" charset="0"/>
          </a:endParaRPr>
        </a:p>
      </dsp:txBody>
      <dsp:txXfrm rot="-5400000">
        <a:off x="1" y="4822207"/>
        <a:ext cx="849616" cy="364121"/>
      </dsp:txXfrm>
    </dsp:sp>
    <dsp:sp modelId="{7F541513-1285-43F9-BA6A-5893919C1F8D}">
      <dsp:nvSpPr>
        <dsp:cNvPr id="0" name=""/>
        <dsp:cNvSpPr/>
      </dsp:nvSpPr>
      <dsp:spPr>
        <a:xfrm rot="5400000">
          <a:off x="4494839" y="752177"/>
          <a:ext cx="788929" cy="80793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Arial" pitchFamily="34" charset="0"/>
              <a:cs typeface="Arial" pitchFamily="34" charset="0"/>
            </a:rPr>
            <a:t>экспертное заключение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849616" y="4435912"/>
        <a:ext cx="8040863" cy="7119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8D0FB-54BC-4752-A013-4610C121BDF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567CA-4050-4A2B-84FA-A11CC22E4E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9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5F1A7-26F2-4704-B693-9C6796081FF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234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15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735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189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83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447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12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97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059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19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77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C3DA2-6BA4-4386-BF85-989E09B6F460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7B6C2-E508-4605-ADA5-535605CA89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240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5861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экспертизы в ИС «Электронное образование в РТ</a:t>
            </a:r>
            <a: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2017-2018 уч. году» </a:t>
            </a:r>
            <a:br>
              <a:rPr lang="ru-RU" sz="4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Методист МКУ «Отдел образования Алексеевского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муниципального района Республики Татарстан»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Черевова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Т.Ю.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98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деятельности экспертной группы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проведение всестороннего анализа результатов профессиональной деятельности педагогического работника и подготовка экспертного заключения.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638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Autofit/>
          </a:bodyPr>
          <a:lstStyle/>
          <a:p>
            <a:pPr algn="l"/>
            <a:r>
              <a:rPr lang="ru-RU" alt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        </a:t>
            </a:r>
            <a:br>
              <a:rPr lang="ru-RU" alt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alt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         </a:t>
            </a:r>
            <a:r>
              <a:rPr lang="ru-RU" alt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Закон РФ «Об </a:t>
            </a:r>
            <a:r>
              <a:rPr lang="ru-RU" alt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образовании в Российской Федерации»</a:t>
            </a:r>
            <a:br>
              <a:rPr lang="ru-RU" alt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altLang="ru-RU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Статья 49. </a:t>
            </a:r>
            <a:r>
              <a:rPr lang="ru-RU" altLang="ru-RU" sz="24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u="sng" dirty="0" smtClean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</a:t>
            </a:r>
            <a:r>
              <a:rPr lang="ru-RU" altLang="ru-RU" sz="24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</a:t>
            </a:r>
            <a:br>
              <a:rPr lang="ru-RU" altLang="ru-RU" sz="2400" b="1" u="sng" dirty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1</a:t>
            </a:r>
            <a: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проводится</a:t>
            </a:r>
            <a:b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основе оценки их профессиональной </a:t>
            </a:r>
            <a:r>
              <a:rPr lang="ru-RU" alt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 </a:t>
            </a:r>
            <a:r>
              <a:rPr lang="ru-RU" alt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alt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п.2 </a:t>
            </a:r>
            <a: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на СЗД проводится АК, самостоятельно формируемыми организациями</a:t>
            </a:r>
            <a:b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3 </a:t>
            </a:r>
            <a: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на 1, высшую категорию проводится  уполномоченными органами государственной власти субъектов Российской Федерации</a:t>
            </a:r>
            <a:b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4 </a:t>
            </a:r>
            <a: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порядок проведения аттестации педагогических работников устанавливается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</a:t>
            </a:r>
            <a:b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03325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8418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Татарстан </a:t>
            </a:r>
            <a:b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6 июля 2016 г. № 54-ЗРТ </a:t>
            </a:r>
            <a:b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"О внесении изменений в Закон Республики Татарстан "Об образовании"</a:t>
            </a:r>
            <a:b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Принят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Государственным Советом РТ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28 июня 2016 года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34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alt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Приказом </a:t>
            </a:r>
            <a:r>
              <a:rPr lang="ru-RU" alt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Министерства образования и науки Республики Татарстан от 15.08.2016 № под-1519/16</a:t>
            </a:r>
            <a:br>
              <a:rPr lang="ru-RU" alt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(в ред. от 24.05.2017 № под-911/17) </a:t>
            </a:r>
            <a:r>
              <a:rPr lang="ru-RU" alt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утвержден Регламент проведения аттестации педагогических работников организаций Республики Татарстан, осуществляющих образовательную деятельность, в государственной информационной системе «Электронное образование в Республике Татарстан» </a:t>
            </a:r>
            <a:r>
              <a:rPr lang="ru-RU" altLang="ru-RU" sz="3600" dirty="0">
                <a:solidFill>
                  <a:srgbClr val="002060"/>
                </a:solidFill>
              </a:rPr>
              <a:t/>
            </a:r>
            <a:br>
              <a:rPr lang="ru-RU" altLang="ru-RU" sz="3600" dirty="0">
                <a:solidFill>
                  <a:srgbClr val="002060"/>
                </a:solidFill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04314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Татарстан вошла в число 13 регионов России, где  будет проведена апробация новой модели аттестации в 2017-2018 учебном году с применением единых федеральных оценочных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средств.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43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 предлагается проведение аттестации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два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этапа: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Этап – оценочное мероприятие в виде тестирования педагога, разбитых по следующим блокам: 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преподаваемой дисциплины, предмета,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компетенции,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компетенции.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2.Этап – оценка экспертами открытого занятия  педагога -претендента. Экспертиза будет проведена через оценку видеозаписи занятия, проведенной в контролируемых условиях в оснащенном видеокамерой пункте проведения экзамена (ППЭ).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578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Для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дальнейшей качественной работы экспертов, определения ими личностных компетенций аттестуемых </a:t>
            </a: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личных </a:t>
            </a: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сайтах должны быть размещены:</a:t>
            </a:r>
            <a:b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  Индивидуальные планы </a:t>
            </a: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повышения профессионального уровня на следующий </a:t>
            </a:r>
            <a:r>
              <a:rPr lang="ru-RU" alt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межаттестационный</a:t>
            </a: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период; </a:t>
            </a:r>
            <a:b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видеоролик (урока, занятия, заседания </a:t>
            </a: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советов) аттестуемых педагогов </a:t>
            </a:r>
            <a:r>
              <a:rPr lang="ru-RU" altLang="ru-RU" sz="3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сайте  </a:t>
            </a:r>
            <a:r>
              <a:rPr lang="en-US" altLang="ru-RU" sz="3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http://webobr.ru</a:t>
            </a:r>
            <a:r>
              <a:rPr lang="en-US" alt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alt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Загружаемый </a:t>
            </a: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ролик должен быть формата AVI.</a:t>
            </a:r>
            <a:b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Размер видеоролика: 100-200 МБ</a:t>
            </a:r>
            <a:r>
              <a:rPr lang="ru-RU" altLang="ru-RU" sz="3200" dirty="0">
                <a:solidFill>
                  <a:srgbClr val="002060"/>
                </a:solidFill>
              </a:rPr>
              <a:t/>
            </a:r>
            <a:br>
              <a:rPr lang="ru-RU" altLang="ru-RU" sz="3200" dirty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872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80000"/>
              </a:lnSpc>
              <a:defRPr/>
            </a:pPr>
            <a:r>
              <a:rPr lang="ru-RU" alt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Изменения по этапам аттестации</a:t>
            </a:r>
            <a:br>
              <a:rPr lang="ru-RU" alt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октябре –декабре 2017 года</a:t>
            </a:r>
            <a:br>
              <a:rPr lang="ru-RU" alt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 октябре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подача  и приём заявления</a:t>
            </a:r>
          </a:p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 ноябре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формирование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пакета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компьютерное тестирование;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Экспертиза для пакетов со свойством – «не льготный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с 16 по 30 ноября 2017 года</a:t>
            </a:r>
          </a:p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 декабре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решение аттестационной комиссии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1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Grp="1" noChangeArrowheads="1"/>
          </p:cNvSpPr>
          <p:nvPr>
            <p:ph idx="1"/>
          </p:nvPr>
        </p:nvSpPr>
        <p:spPr bwMode="auto">
          <a:xfrm>
            <a:off x="467544" y="188640"/>
            <a:ext cx="8136903" cy="64087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sz="2800" b="1" dirty="0" smtClean="0">
                <a:solidFill>
                  <a:srgbClr val="FF0000"/>
                </a:solidFill>
                <a:latin typeface="Segoe UI Semibold" pitchFamily="34" charset="0"/>
              </a:rPr>
              <a:t>             Методика  </a:t>
            </a:r>
            <a:r>
              <a:rPr lang="ru-RU" altLang="ru-RU" sz="2800" b="1" dirty="0">
                <a:solidFill>
                  <a:srgbClr val="FF0000"/>
                </a:solidFill>
                <a:latin typeface="Segoe UI Semibold" pitchFamily="34" charset="0"/>
              </a:rPr>
              <a:t>оценки квалификации </a:t>
            </a:r>
            <a:endParaRPr lang="ru-RU" altLang="ru-RU" sz="2800" b="1" dirty="0" smtClean="0">
              <a:solidFill>
                <a:srgbClr val="FF0000"/>
              </a:solidFill>
              <a:latin typeface="Segoe UI Semibold" pitchFamily="34" charset="0"/>
            </a:endParaRPr>
          </a:p>
          <a:p>
            <a:pPr marL="0" indent="0">
              <a:buNone/>
            </a:pPr>
            <a:r>
              <a:rPr lang="ru-RU" altLang="ru-RU" sz="2800" b="1" dirty="0" smtClean="0">
                <a:solidFill>
                  <a:srgbClr val="FF0000"/>
                </a:solidFill>
                <a:latin typeface="Segoe UI Semibold" pitchFamily="34" charset="0"/>
              </a:rPr>
              <a:t>                педагогических </a:t>
            </a:r>
            <a:r>
              <a:rPr lang="ru-RU" altLang="ru-RU" sz="2800" b="1" dirty="0">
                <a:solidFill>
                  <a:srgbClr val="FF0000"/>
                </a:solidFill>
                <a:latin typeface="Segoe UI Semibold" pitchFamily="34" charset="0"/>
              </a:rPr>
              <a:t>работников</a:t>
            </a:r>
          </a:p>
          <a:p>
            <a:endParaRPr lang="ru-RU" altLang="ru-RU" sz="2800" b="1" dirty="0">
              <a:solidFill>
                <a:srgbClr val="FF0000"/>
              </a:solidFill>
              <a:latin typeface="Segoe UI Semibold" pitchFamily="34" charset="0"/>
            </a:endParaRPr>
          </a:p>
          <a:p>
            <a:r>
              <a:rPr lang="ru-RU" altLang="ru-RU" sz="2400" b="1" dirty="0">
                <a:solidFill>
                  <a:srgbClr val="0000FF"/>
                </a:solidFill>
                <a:latin typeface="Times New Roman" pitchFamily="18" charset="0"/>
              </a:rPr>
              <a:t>Квалификация- совокупность </a:t>
            </a:r>
            <a:r>
              <a:rPr lang="ru-RU" altLang="ru-RU" sz="2400" b="1" u="sng" dirty="0">
                <a:solidFill>
                  <a:srgbClr val="FF0000"/>
                </a:solidFill>
                <a:latin typeface="Times New Roman" pitchFamily="18" charset="0"/>
              </a:rPr>
              <a:t>6 основных компетентностей</a:t>
            </a:r>
          </a:p>
          <a:p>
            <a:endParaRPr lang="ru-RU" altLang="ru-RU" sz="2800" dirty="0">
              <a:solidFill>
                <a:srgbClr val="0000FF"/>
              </a:solidFill>
              <a:latin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altLang="ru-RU" sz="2400" dirty="0">
                <a:solidFill>
                  <a:srgbClr val="0000FF"/>
                </a:solidFill>
                <a:latin typeface="Times New Roman" pitchFamily="18" charset="0"/>
              </a:rPr>
              <a:t>Компетентность в области личностных качеств.</a:t>
            </a:r>
          </a:p>
          <a:p>
            <a:pPr>
              <a:buFont typeface="Arial" charset="0"/>
              <a:buChar char="•"/>
            </a:pPr>
            <a:r>
              <a:rPr lang="ru-RU" altLang="ru-RU" sz="2400" dirty="0">
                <a:solidFill>
                  <a:srgbClr val="0000FF"/>
                </a:solidFill>
                <a:latin typeface="Times New Roman" pitchFamily="18" charset="0"/>
              </a:rPr>
              <a:t>Компетентность   в   постановке   целей   и   задач.</a:t>
            </a:r>
          </a:p>
          <a:p>
            <a:pPr>
              <a:buFont typeface="Arial" charset="0"/>
              <a:buChar char="•"/>
            </a:pPr>
            <a:r>
              <a:rPr lang="ru-RU" altLang="ru-RU" sz="2400" dirty="0">
                <a:solidFill>
                  <a:srgbClr val="0000FF"/>
                </a:solidFill>
                <a:latin typeface="Times New Roman" pitchFamily="18" charset="0"/>
              </a:rPr>
              <a:t>Компетентность в мотивировании обучающихся.</a:t>
            </a:r>
          </a:p>
          <a:p>
            <a:pPr>
              <a:buFont typeface="Arial" charset="0"/>
              <a:buChar char="•"/>
            </a:pPr>
            <a:r>
              <a:rPr lang="ru-RU" altLang="ru-RU" sz="2400" dirty="0">
                <a:solidFill>
                  <a:srgbClr val="0000FF"/>
                </a:solidFill>
                <a:latin typeface="Times New Roman" pitchFamily="18" charset="0"/>
              </a:rPr>
              <a:t>Компетентность в разработке программы деятельности </a:t>
            </a:r>
          </a:p>
          <a:p>
            <a:r>
              <a:rPr lang="ru-RU" altLang="ru-RU" sz="2400" dirty="0">
                <a:solidFill>
                  <a:srgbClr val="0000FF"/>
                </a:solidFill>
                <a:latin typeface="Times New Roman" pitchFamily="18" charset="0"/>
              </a:rPr>
              <a:t>и принятии педагогических решений.</a:t>
            </a:r>
          </a:p>
          <a:p>
            <a:pPr>
              <a:buFont typeface="Arial" charset="0"/>
              <a:buChar char="•"/>
            </a:pPr>
            <a:r>
              <a:rPr lang="ru-RU" altLang="ru-RU" sz="2400" dirty="0">
                <a:solidFill>
                  <a:srgbClr val="0000FF"/>
                </a:solidFill>
                <a:latin typeface="Times New Roman" pitchFamily="18" charset="0"/>
              </a:rPr>
              <a:t>Компетентность     в     обеспечении     информационной</a:t>
            </a:r>
          </a:p>
          <a:p>
            <a:pPr>
              <a:buFont typeface="Arial" charset="0"/>
              <a:buNone/>
            </a:pPr>
            <a:r>
              <a:rPr lang="ru-RU" altLang="ru-RU" sz="2400" dirty="0">
                <a:solidFill>
                  <a:srgbClr val="0000FF"/>
                </a:solidFill>
                <a:latin typeface="Times New Roman" pitchFamily="18" charset="0"/>
              </a:rPr>
              <a:t>основы педагогической деятельности.</a:t>
            </a:r>
          </a:p>
          <a:p>
            <a:pPr>
              <a:buFont typeface="Arial" charset="0"/>
              <a:buChar char="•"/>
            </a:pPr>
            <a:r>
              <a:rPr lang="ru-RU" altLang="ru-RU" sz="2400" dirty="0">
                <a:solidFill>
                  <a:srgbClr val="0000FF"/>
                </a:solidFill>
                <a:latin typeface="Times New Roman" pitchFamily="18" charset="0"/>
              </a:rPr>
              <a:t>Компетентность в организации педагогической деятельности.</a:t>
            </a:r>
            <a:br>
              <a:rPr lang="ru-RU" altLang="ru-RU" sz="2400" dirty="0">
                <a:solidFill>
                  <a:srgbClr val="0000FF"/>
                </a:solidFill>
                <a:latin typeface="Times New Roman" pitchFamily="18" charset="0"/>
              </a:rPr>
            </a:br>
            <a:endParaRPr lang="ru-RU" altLang="ru-RU" sz="2800" b="1" dirty="0">
              <a:solidFill>
                <a:srgbClr val="0000FF"/>
              </a:solidFill>
              <a:latin typeface="Segoe UI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52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9512" y="152636"/>
            <a:ext cx="8784976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680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altLang="ru-RU" sz="32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Работа </a:t>
            </a:r>
            <a:r>
              <a:rPr lang="ru-RU" alt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эксперта</a:t>
            </a:r>
            <a:endParaRPr lang="ru-RU" altLang="ru-RU" sz="3200" b="1" dirty="0">
              <a:solidFill>
                <a:srgbClr val="09025E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3093" y="1484784"/>
            <a:ext cx="6315075" cy="2895600"/>
          </a:xfrm>
          <a:prstGeom prst="rect">
            <a:avLst/>
          </a:prstGeom>
          <a:ln>
            <a:solidFill>
              <a:srgbClr val="4E67C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1196752"/>
            <a:ext cx="6524625" cy="1638300"/>
          </a:xfrm>
          <a:prstGeom prst="rect">
            <a:avLst/>
          </a:prstGeom>
          <a:ln>
            <a:solidFill>
              <a:srgbClr val="4E67C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2492896"/>
            <a:ext cx="2963863" cy="4206875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15"/>
          <p:cNvSpPr txBox="1"/>
          <p:nvPr/>
        </p:nvSpPr>
        <p:spPr>
          <a:xfrm>
            <a:off x="323528" y="4627891"/>
            <a:ext cx="16827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anose="020B0604030504040204" pitchFamily="34" charset="0"/>
                <a:cs typeface="Clear Sans" pitchFamily="34" charset="0"/>
              </a:rPr>
              <a:t>Функционал:</a:t>
            </a:r>
          </a:p>
        </p:txBody>
      </p:sp>
      <p:sp>
        <p:nvSpPr>
          <p:cNvPr id="9" name="TextBox 2"/>
          <p:cNvSpPr txBox="1"/>
          <p:nvPr/>
        </p:nvSpPr>
        <p:spPr>
          <a:xfrm>
            <a:off x="15843" y="4919663"/>
            <a:ext cx="6227762" cy="19383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Доступ  к нормативным документам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Экспертиза  пакетов со свойством  «не льготный»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Заполнение экспертного листа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Подготовка экспертного заключения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Выставление экспертной оценки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Отправка пакета куратору 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ea typeface="Tahoma" pitchFamily="34" charset="0"/>
                <a:cs typeface="Clear Sans" pitchFamily="34" charset="0"/>
              </a:rPr>
              <a:t>Эксперт не связывается с педагогом!</a:t>
            </a:r>
          </a:p>
        </p:txBody>
      </p:sp>
    </p:spTree>
    <p:extLst>
      <p:ext uri="{BB962C8B-B14F-4D97-AF65-F5344CB8AC3E}">
        <p14:creationId xmlns:p14="http://schemas.microsoft.com/office/powerpoint/2010/main" val="342139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74" b="66750"/>
          <a:stretch/>
        </p:blipFill>
        <p:spPr bwMode="auto">
          <a:xfrm>
            <a:off x="-21749" y="10304"/>
            <a:ext cx="7186037" cy="319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7" t="20125" r="21326" b="20625"/>
          <a:stretch/>
        </p:blipFill>
        <p:spPr bwMode="auto">
          <a:xfrm>
            <a:off x="1674471" y="2623136"/>
            <a:ext cx="7443217" cy="433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94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1" t="16000" r="18336" b="17000"/>
          <a:stretch/>
        </p:blipFill>
        <p:spPr bwMode="auto">
          <a:xfrm>
            <a:off x="-17176" y="-22840"/>
            <a:ext cx="7469496" cy="440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t="3126" r="9520" b="19125"/>
          <a:stretch/>
        </p:blipFill>
        <p:spPr bwMode="auto">
          <a:xfrm>
            <a:off x="643988" y="2105419"/>
            <a:ext cx="8500012" cy="4720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34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1455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«Методика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оценки уровня квалификации педагогических работников»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под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ред. В.Д.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Шадрикова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И.В.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Кузнецовой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91684378"/>
              </p:ext>
            </p:extLst>
          </p:nvPr>
        </p:nvGraphicFramePr>
        <p:xfrm>
          <a:off x="35496" y="980728"/>
          <a:ext cx="892899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891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265395"/>
              </p:ext>
            </p:extLst>
          </p:nvPr>
        </p:nvGraphicFramePr>
        <p:xfrm>
          <a:off x="989489" y="2072958"/>
          <a:ext cx="7172960" cy="3680460"/>
        </p:xfrm>
        <a:graphic>
          <a:graphicData uri="http://schemas.openxmlformats.org/drawingml/2006/table">
            <a:tbl>
              <a:tblPr firstRow="1" firstCol="1" bandRow="1"/>
              <a:tblGrid>
                <a:gridCol w="384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02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42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317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Самооценка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Экспертная оценка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Компетентность в области личностных качеств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Компетентность в области постановки целей и задач педагогической деятельности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Компетентность в области мотивации учебной деятельности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Компетентность в области обеспечения информационной основы деятельности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Компетентность в области разработки программы деятельности и принятия педагогических решений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3,90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Компетентность в области организации учебной деятельности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4,06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Результаты экспертной оценки и самооценки педагогической компетентности</a:t>
            </a:r>
          </a:p>
        </p:txBody>
      </p:sp>
    </p:spTree>
    <p:extLst>
      <p:ext uri="{BB962C8B-B14F-4D97-AF65-F5344CB8AC3E}">
        <p14:creationId xmlns:p14="http://schemas.microsoft.com/office/powerpoint/2010/main" val="150224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/>
              <a:t>Пример графического представления результатов экспертной оценки в форме</a:t>
            </a:r>
            <a:br>
              <a:rPr lang="ru-RU" sz="2800" b="1" dirty="0"/>
            </a:br>
            <a:r>
              <a:rPr lang="ru-RU" sz="2800" b="1" dirty="0"/>
              <a:t>«столбчатой диаграммы»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924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902" y="548680"/>
            <a:ext cx="892899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Материал для эксперта до марта 2017 г.:</a:t>
            </a:r>
          </a:p>
          <a:p>
            <a:pPr algn="ctr"/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фрагмент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видео урока (20 минут) на личном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сайте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лист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самооценки профессиональной деятельности педагогического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работника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карта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результативности профессиональной деятельности педагогического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работника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заявление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85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260648"/>
            <a:ext cx="877073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Материал для эксперта с ноября 2017 года:</a:t>
            </a:r>
          </a:p>
          <a:p>
            <a:pPr algn="ctr"/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Информационная карта, конспект урока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Видеоматериал (45 минут, для дошкольников -15-20 мин.)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Рефлексивный отчет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Карта результативности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Личный сайт педагога</a:t>
            </a:r>
          </a:p>
          <a:p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62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8032"/>
              </p:ext>
            </p:extLst>
          </p:nvPr>
        </p:nvGraphicFramePr>
        <p:xfrm>
          <a:off x="251518" y="1196751"/>
          <a:ext cx="8496946" cy="547192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316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330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5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88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Все обучающиеся безбоязненно обращаются к учителю за помощью, столкнувшись с трудностями в решении того или иного вопроса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88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смотреть на ситуацию с точки зрения других и достигать взаимопонимания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0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поддержать обучающихся и коллег по работе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карта результативности, лист самооценки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688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находить сильные стороны и перспективы развития для каждого обучающегося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Конспект урока, видео, карта результативности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0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анализировать причины поступков и поведения обучающихся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рефлексивный отчет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49162" y="19299"/>
            <a:ext cx="7845673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Компетентность в области личностных качеств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1.1.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Эмпатийность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социорефлексия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86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275027"/>
              </p:ext>
            </p:extLst>
          </p:nvPr>
        </p:nvGraphicFramePr>
        <p:xfrm>
          <a:off x="179512" y="764704"/>
          <a:ext cx="8784977" cy="56886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61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245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600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14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организовать свою деятельность и деятельность обучающихся для достижения намеченных целей урока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Рабочее пространство учителя хорошо организовано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544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Конструктивно реагирует на ошибки и трудности, возникающие в процессе реализации педагогической деятельности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лист самооценки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2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9.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Своевременно вносит коррективы в намеченный план урока в зависимости от сложившейся ситуации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1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10.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Сохраняет самообладание даже в ситуациях с высокой эмоциональной нагрузкой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лист самооценки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341899" y="83623"/>
            <a:ext cx="44791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1.2.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Самоорганизованность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49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194546"/>
              </p:ext>
            </p:extLst>
          </p:nvPr>
        </p:nvGraphicFramePr>
        <p:xfrm>
          <a:off x="92654" y="908720"/>
          <a:ext cx="9051345" cy="568024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30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99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083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984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60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Обладает широким кругозором, легко поддерживает разговоры на различные темы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лист самооценки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9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Поведение и внешний вид учителя соответствуют этическим нормам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0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Осведомлен об основных событиях и изменениях современной социальной жизни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9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Обладает педагогическим тактом, деликатен в общении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29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Высказывания учителя построены грамотно и доступно для понимания, его отличает высокая культура речи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896767" y="155631"/>
            <a:ext cx="33504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1.3. Общая культура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31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143468"/>
              </p:ext>
            </p:extLst>
          </p:nvPr>
        </p:nvGraphicFramePr>
        <p:xfrm>
          <a:off x="179512" y="1196752"/>
          <a:ext cx="8784976" cy="51617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61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565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25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обоснованно ставить цели обучения по предмету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Конспект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ставить цели урока в соответствии с возрастными особенностями обучающихся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Конспект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Корректирует цели и задачи деятельности на уроке в зависимости от готовности обучающихся к освоению материала урока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Информационная карта, конспект урока, 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ставить цели урока в соответствии с индивидуальными особенностями обучающихся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Информационная карта, конспект урока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Знает и учитывает уровень </a:t>
                      </a:r>
                      <a:r>
                        <a:rPr lang="ru-RU" sz="18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обученности</a:t>
                      </a:r>
                      <a:r>
                        <a:rPr lang="ru-RU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и развития обучающихся при постановке целей и задач урока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Информационная карта, конспект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2" y="200055"/>
            <a:ext cx="914400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Компетентность в области постановки целей и задач педагогической деятельности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2.1. Умение ставить цели и задачи в соответствии с возрастными и индивидуальными особенностями обучающихся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63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115239"/>
              </p:ext>
            </p:extLst>
          </p:nvPr>
        </p:nvGraphicFramePr>
        <p:xfrm>
          <a:off x="213138" y="1052736"/>
          <a:ext cx="8712968" cy="532859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56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075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49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88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формулировать цели и задачи на основе темы урока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Конспект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конкретизировать цель урока до комплекса взаимосвязанных задач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Конспект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сформулировать критерии достижения целей урока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Конспект 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добиться понимания обучающимися целей и задач урока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соотнести результаты обучения с поставленными целями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Конспект 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6912" y="261505"/>
            <a:ext cx="83254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2.2.Умение перевести тему урока в педагогическую задачу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26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39259"/>
              </p:ext>
            </p:extLst>
          </p:nvPr>
        </p:nvGraphicFramePr>
        <p:xfrm>
          <a:off x="323529" y="1052736"/>
          <a:ext cx="8496944" cy="54006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18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549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50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47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вовлечь обучающихся в процесс постановки целей и задач урока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r>
                        <a:rPr lang="ru-RU" sz="1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4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Предлагает обучающимся назвать результаты деятельности на уроке и способы их достижения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50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Предлагает обучающимся самостоятельно сформулировать цель урока в соответствии с изучаемой темой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74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Спрашивает, как обучающиеся поняли цели и задачи урока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74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Обучающиеся принимают участие в формулировании целей и задач урока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102901" y="160566"/>
            <a:ext cx="93498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2.3. Умение вовлечь обучающихся в процесс формулирования целей и задач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4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942025"/>
              </p:ext>
            </p:extLst>
          </p:nvPr>
        </p:nvGraphicFramePr>
        <p:xfrm>
          <a:off x="179512" y="980728"/>
          <a:ext cx="8700635" cy="534583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3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310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158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48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60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вызвать интерес у обучающихся к своему предмету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r>
                        <a:rPr lang="ru-RU" sz="1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76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Отмечает даже самый маленький успех обучающихся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6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Демонстрирует успехи обучающихся родителям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 педагога, сайт школы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76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Демонстрирует успехи обучающихся одноклассникам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76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дифференцировать задания так, чтобы ученики почувствовали свой успех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6523" y="22068"/>
            <a:ext cx="85536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Компетентность в области мотивации учебной деятельности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5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3.1. Умение создавать ситуации, обеспечивающие успех в учебной деятельности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95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316321"/>
              </p:ext>
            </p:extLst>
          </p:nvPr>
        </p:nvGraphicFramePr>
        <p:xfrm>
          <a:off x="179512" y="692696"/>
          <a:ext cx="8712968" cy="61079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44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862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17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94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Выстраивает деятельность на уроке с учетом уровня развития учебной мотивации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r>
                        <a:rPr lang="ru-RU" sz="1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9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Владеет большим спектром материалов и заданий, способных вызвать интерес обучающихся к различным темам преподаваемого предмета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сайт педагога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856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Использует знания об интересах и потребностях обучающихся в педагогической деятельности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сайт, карта результативности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39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создать доброжелательную атмосферу на уроке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39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Обучающиеся удовлетворены образовательной деятельностью, выстраиваемой учителем: содержание, методы, результаты и др.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233181" y="50338"/>
            <a:ext cx="95962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3.2. Умение создавать условия обеспечения позитивной мотивации обучающихся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64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589783"/>
              </p:ext>
            </p:extLst>
          </p:nvPr>
        </p:nvGraphicFramePr>
        <p:xfrm>
          <a:off x="179512" y="620688"/>
          <a:ext cx="8712968" cy="57332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77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669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4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91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активизировать творческие возможности обучающихся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r>
                        <a:rPr lang="ru-RU" sz="1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9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Демонстрирует практическое применение изучаемого материала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11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Поощряет любознательность обучающихся, выход за рамки требований программы при подготовке школьных заданий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сайт, карта результативности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9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Дает возможность обучающимся самостоятельно ставить и решать задачи с высокой степенью свободы и ответственности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229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Создает условия для вовлечения обучающихся в дополнительные формы познания по предмету: олимпиады, конкурсы, проекты и т.д.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Сайт,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карта результативности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13428" y="28545"/>
            <a:ext cx="82737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3.3. Умение создавать условия для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самомотивирования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обучающихся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03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930092"/>
              </p:ext>
            </p:extLst>
          </p:nvPr>
        </p:nvGraphicFramePr>
        <p:xfrm>
          <a:off x="251520" y="1196753"/>
          <a:ext cx="8712968" cy="508346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77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390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15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51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Своевременно вносит коррективы в методы преподавания в зависимости от сложившейся ситуации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r>
                        <a:rPr lang="ru-RU" sz="1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, рефлексивная карта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13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Применяемые методы соответствуют целям и задачам обучения, содержанию изучаемой темы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конспект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81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Применяемые методы соответствуют имеющимся условиям и времени, отведенному на изучение темы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конспект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8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49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Владеет современными методами преподавания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891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Обоснованно использует на уроках современные информационно-коммуникативные технологии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4695" y="116632"/>
            <a:ext cx="9144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Компетентность в области обеспечения информационной основы деятельности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5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4.1. Компетентность в методах преподавания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88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080201"/>
              </p:ext>
            </p:extLst>
          </p:nvPr>
        </p:nvGraphicFramePr>
        <p:xfrm>
          <a:off x="251520" y="764704"/>
          <a:ext cx="8496944" cy="57606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39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80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769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9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51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Хорошо знает преподаваемый предмет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69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Рабочая программа по предмету построена с учетом межпредметных связей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</a:t>
                      </a:r>
                      <a:r>
                        <a:rPr lang="ru-RU" sz="1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учителя, школы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31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При подготовке к урокам использует дополнительные материалы по предмету (книги для самообразования, медиа-пособия, современные цифровые образовательные ресурсы и др.)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конспект урока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539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В процессе формирования новых знаний опирается на знания обучающихся, полученные ими ранее при изучении других предметов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21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Добивается высоких результатов по преподаваемому предмету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Карта результативности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31461" y="114400"/>
            <a:ext cx="67223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4.2. Компетентность в предмете преподавания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51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724651"/>
              </p:ext>
            </p:extLst>
          </p:nvPr>
        </p:nvGraphicFramePr>
        <p:xfrm>
          <a:off x="251520" y="692696"/>
          <a:ext cx="8496944" cy="579272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39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088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Ориентируется в социальной ситуации класса, знает и учитывает взаимоотношения обучающихся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информационная карта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Хорошо знает положения Конвенции о правах ребенка и действует в соответствии с ними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Систематически анализирует уровень усвоения учебного материала и развития обучающихся на основе устных и письменных ответов, достигнутых результатов и др. диагностических показателей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59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Имеет «банк» различных учебных заданий, ориентированных на обучающихся с различными индивидуальными особенностями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сайт учителя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Подготовленные учителем характеристики обучающихся отличаются хорошим знанием индивидуальных особенностей, обоснованностью суждений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31409" y="28545"/>
            <a:ext cx="71263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4.3. Компетентность в субъективных условиях деятельности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15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603787"/>
              </p:ext>
            </p:extLst>
          </p:nvPr>
        </p:nvGraphicFramePr>
        <p:xfrm>
          <a:off x="215515" y="939977"/>
          <a:ext cx="8712968" cy="54422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86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90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41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Знает основные нормативные документы, отражающие требования к содержанию и результатам учебной деятельности по предмету, учебники и УМК по преподаваемому предмету, допущенные или рекомендованные Минобрнауки РФ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информационная карта, конспект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урока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Может провести сравнительный анализ учебных программ, УМК,методических и дидактических материалов по преподаваемому предмету, выявить их достоинства и недостатки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 учителя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Обоснованно выбирает учебники и учебно-методические комплексы по преподаваемому предмету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 учителя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Рабочая программа учителя предполагает решение воспитательных задач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 учителя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Рабочая программа учителя составлена с учетом нормативных требований, темпа усвоения материала, преемственности и др. моментов, повышающих ее обоснованность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 учителя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1" y="0"/>
            <a:ext cx="9144001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Компетентность в области разработки программы деятельности и принятия педагогических решений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5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5.1. Умение выбрать и реализовать образовательную программу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1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674641"/>
              </p:ext>
            </p:extLst>
          </p:nvPr>
        </p:nvGraphicFramePr>
        <p:xfrm>
          <a:off x="179512" y="836712"/>
          <a:ext cx="8784977" cy="58978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2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784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42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Вносит изменения в дидактические и методические материалы с целью достижения высоких результатов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Рефлексивная карта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Самостоятельно разработанные учителем программные, методические и дидактические материалы по предмету отличает высокое качество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 учителя, карта результативности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Продуктивно работает в составе рабочих групп, разрабатывающих и реализующих образовательные проекты, программы, методические и дидактические материалы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Карта результативности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Выступает перед коллегами с информацией о новых программных, методических и дидактических материалах, участвует в конкурсах профессионального мастерства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 учителя, карта результативности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Проводит обоснование эффективности реализуемой рабочей программы, новых методических и дидактических материалов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22067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5.2. Умение разработать собственные программные, методические и дидактические материалы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8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874836"/>
              </p:ext>
            </p:extLst>
          </p:nvPr>
        </p:nvGraphicFramePr>
        <p:xfrm>
          <a:off x="251520" y="548680"/>
          <a:ext cx="8712968" cy="603594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88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412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128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040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39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Поощряет высказывания и выслушивает мнения обучающихся, даже если они расходятся с его точкой зрения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63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Коллеги по работе используют предложения учителя по разрешению актуальных вопросов школьной жизни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карта результативности, лист самооценки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93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аргументировать предлагаемые им решения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341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пересмотреть свое решение под влиянием ситуации или новых фактов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Рефлексивный</a:t>
                      </a:r>
                      <a:r>
                        <a:rPr lang="ru-RU" sz="16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отчет</a:t>
                      </a:r>
                      <a:endParaRPr lang="ru-RU" sz="1600" b="1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341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Учитывает мнение родителей, коллег, обучающихся при принятии решений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Сайт учителя, видео, лист самооценки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94757" y="65727"/>
            <a:ext cx="65544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5.3. Умение принимать решения в педагогических ситуациях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26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78024"/>
              </p:ext>
            </p:extLst>
          </p:nvPr>
        </p:nvGraphicFramePr>
        <p:xfrm>
          <a:off x="251520" y="836712"/>
          <a:ext cx="8496944" cy="561662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50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237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57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73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устанавливать отношения сотрудничества с обучающимися, вести с ними диалог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93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разрешать конфликты оптимальным способом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лист самооценки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73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насыщать общение с обучающимися положительными эмоциями и чувствами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52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выстраивать отношения сотрудничества с коллегами, проявляет себя как член команды при разработке и реализации различных мероприятий, проектов, программ и др.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Карта результативности, лист самооценки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73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создать рабочую атмосферу на уроке, поддержать дисциплину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47875" y="11388"/>
            <a:ext cx="764824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Компетентность в области организации учебной деятельности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5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6.1. Умение устанавливать субъект-субъектные отношения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38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829526"/>
              </p:ext>
            </p:extLst>
          </p:nvPr>
        </p:nvGraphicFramePr>
        <p:xfrm>
          <a:off x="144667" y="1052736"/>
          <a:ext cx="8747812" cy="477621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99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876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0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Использует методы, побуждающие обучающихся самостоятельно рассуждать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Формирует у обучающихся навыки учебной деятельности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83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Излагает материал в доступной форме в соответствии с дидактическими принципами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84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организовать обучающихся для достижения запланированных результатов учебной деятельности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организовать обучающихся для поиска дополнительной информации, необходимой при решении учебной задачи (книги, компьютерные и медиа-пособия, цифровые образовательные ресурсы и др.)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4667" y="23890"/>
            <a:ext cx="88546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6.2. Умение организовать учебную деятельность обучающихся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26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410576"/>
              </p:ext>
            </p:extLst>
          </p:nvPr>
        </p:nvGraphicFramePr>
        <p:xfrm>
          <a:off x="201508" y="908720"/>
          <a:ext cx="8640961" cy="43205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42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185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800" b="1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2165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Материал  для оценивания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86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Учитывает возрастные и индивидуальные особенности обучающихся при оценивании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87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Аргументирует оценки, показывает обучающимся их достижения и недоработки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88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Применяет различные методы оценивания обучающихся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Видео, конспект урока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Умеет сочетать методы педагогического оценивания, взаимооценки и самооценки обучающихся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ru-RU" sz="18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Способствует формированию навыков самооценки учебной деятельности.</a:t>
                      </a:r>
                      <a:endParaRPr lang="ru-RU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видео</a:t>
                      </a:r>
                      <a:endParaRPr lang="ru-RU" sz="1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26691" y="219431"/>
            <a:ext cx="6390596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6.3. Умение реализовать педагогическое оценивание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5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14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148" y="332656"/>
            <a:ext cx="871033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 работы эксперта в 2017 году</a:t>
            </a:r>
          </a:p>
          <a:p>
            <a:pPr marL="457200" indent="-457200" algn="ctr">
              <a:buAutoNum type="arabicPeriod"/>
            </a:pP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Экспертное заключение – не более 2 стр.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Приложение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Экспертный лист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1.Содержит обоснование проставленных  баллов и рекомендации по компетенциям, где сравнительно низкие баллы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(над чем нужно работать педагогу следующее 5 лет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Прикрепляется приложение к каждому экспертному заключению (с баллами)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Баллы в Экспертном  листе должны совпадать с баллами  в экспертном заключении, и с оценкой в кабинете педагога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29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2023</Words>
  <Application>Microsoft Office PowerPoint</Application>
  <PresentationFormat>Экран (4:3)</PresentationFormat>
  <Paragraphs>417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 «Организация и проведение экспертизы в ИС «Электронное образование в РТ»  в 2017-2018 уч. году»                       Методист МКУ «Отдел образования Алексеевского                                               муниципального района Республики Татарстан»                                                                                                            Черевова Т.Ю.</vt:lpstr>
      <vt:lpstr>Цель деятельности экспертной группы - проведение всестороннего анализа результатов профессиональной деятельности педагогического работника и подготовка экспертного заключения. </vt:lpstr>
      <vt:lpstr>                    Закон РФ «Об образовании в Российской Федерации»  Статья 49.  Аттестация педагогических работников  п. 1: аттестация педагогических работников проводится  на основе оценки их профессиональной деятельности  п. п.2 : аттестация педагогических работников на СЗД проводится АК, самостоятельно формируемыми организациями п. 3 : аттестация педагогических работников на 1, высшую категорию проводится  уполномоченными органами государственной власти субъектов Российской Федерации п. 4 : порядок проведения аттестации педагогических работников устанавливается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 </vt:lpstr>
      <vt:lpstr>     Закон Республики Татарстан  от 6 июля 2016 г. № 54-ЗРТ  "О внесении изменений в Закон Республики Татарстан "Об образовании" Принят Государственным Советом РТ  28 июня 2016 года </vt:lpstr>
      <vt:lpstr>Приказом Министерства образования и науки Республики Татарстан от 15.08.2016 № под-1519/16  (в ред. от 24.05.2017 № под-911/17) утвержден Регламент проведения аттестации педагогических работников организаций Республики Татарстан, осуществляющих образовательную деятельность, в государственной информационной системе «Электронное образование в Республике Татарстан»  </vt:lpstr>
      <vt:lpstr>Республика Татарстан вошла в число 13 регионов России, где  будет проведена апробация новой модели аттестации в 2017-2018 учебном году с применением единых федеральных оценочных средств. </vt:lpstr>
      <vt:lpstr>В рамках эксперимента предлагается проведение аттестации  в два основных этапа:  1. Этап – оценочное мероприятие в виде тестирования педагога, разбитых по следующим блокам:  знание преподаваемой дисциплины, предмета, психолого-педагогические компетенции, педагогические компетенции.  2.Этап – оценка экспертами открытого занятия  педагога -претендента. Экспертиза будет проведена через оценку видеозаписи занятия, проведенной в контролируемых условиях в оснащенном видеокамерой пункте проведения экзамена (ППЭ). </vt:lpstr>
      <vt:lpstr>      Для дальнейшей качественной работы экспертов, определения ими личностных компетенций аттестуемых на личных сайтах должны быть размещены:  1.   Индивидуальные планы повышения профессионального уровня на следующий межаттестационный период;  2. видеоролик (урока, занятия, заседания советов) аттестуемых педагогов на сайте  http://webobr.ru/.  Загружаемый ролик должен быть формата AVI. Размер видеоролика: 100-200 МБ </vt:lpstr>
      <vt:lpstr>Изменения по этапам аттестации  в октябре –декабре 2017 года </vt:lpstr>
      <vt:lpstr>Презентация PowerPoint</vt:lpstr>
      <vt:lpstr>Презентация PowerPoint</vt:lpstr>
      <vt:lpstr>Работа эксперта</vt:lpstr>
      <vt:lpstr>Презентация PowerPoint</vt:lpstr>
      <vt:lpstr>Презентация PowerPoint</vt:lpstr>
      <vt:lpstr>Презентация PowerPoint</vt:lpstr>
      <vt:lpstr>Результаты экспертной оценки и самооценки педагогической компетентности</vt:lpstr>
      <vt:lpstr>Пример графического представления результатов экспертной оценки в форме «столбчатой диаграммы»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35</cp:revision>
  <dcterms:created xsi:type="dcterms:W3CDTF">2017-10-29T15:41:55Z</dcterms:created>
  <dcterms:modified xsi:type="dcterms:W3CDTF">2017-11-17T06:08:52Z</dcterms:modified>
</cp:coreProperties>
</file>